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media/image1.jpeg" ContentType="image/jpeg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gif>
</file>

<file path=ppt/media/image1.jpeg>
</file>

<file path=ppt/media/image1.png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6" name="Shape 16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</Relationships>
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</Relationships>
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74" name="Shape 17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module introduces fundamental ideas about network effects, scaling and their expression in terms of exponentials and logarithms.  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94" name="Shape 194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This is why power laws are “scale-invariant” : they apply at all sizes.  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21" name="Shape 22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When we plot the logarithm of a quantity we are plotting a growth rate integrated over some time.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73" name="Shape 27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Scaling is a power law of properties of a system, relative to a variable capturing its size. It is a very general method, from physics…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Shape 29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1" name="Shape 29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 diffusion…. (How space relates to time)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99" name="Shape 29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lnSpc>
                <a:spcPct val="125000"/>
              </a:lnSpc>
              <a:defRPr sz="2400">
                <a:latin typeface="Avenir Roman"/>
                <a:ea typeface="Avenir Roman"/>
                <a:cs typeface="Avenir Roman"/>
                <a:sym typeface="Avenir Roman"/>
              </a:defRPr>
            </a:lvl1pPr>
          </a:lstStyle>
          <a:p>
            <a:pPr/>
            <a:r>
              <a:t>To biology (metabolism)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08" name="Shape 30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To stars… 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Bowl of salad with fried rice, boiled eggs, and chopsticks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Bowl with salmon cakes, salad, and hummus 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Bowl of pappardelle pasta with parsley butter, roasted hazelnuts, and shaved parmesan chees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bowl of salad with fried rice, boiled eggs, and chopsticks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itle Text"/>
          <p:cNvSpPr txBox="1"/>
          <p:nvPr>
            <p:ph type="title"/>
          </p:nvPr>
        </p:nvSpPr>
        <p:spPr>
          <a:xfrm>
            <a:off x="3851671" y="4625578"/>
            <a:ext cx="16680658" cy="4464844"/>
          </a:xfrm>
          <a:prstGeom prst="rect">
            <a:avLst/>
          </a:prstGeom>
        </p:spPr>
        <p:txBody>
          <a:bodyPr lIns="71437" tIns="71437" rIns="71437" bIns="71437" anchor="ctr"/>
          <a:lstStyle>
            <a:lvl1pPr defTabSz="821531">
              <a:lnSpc>
                <a:spcPct val="100000"/>
              </a:lnSpc>
              <a:defRPr b="0" spc="0" sz="58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0" name="Slide Number"/>
          <p:cNvSpPr txBox="1"/>
          <p:nvPr>
            <p:ph type="sldNum" sz="quarter" idx="2"/>
          </p:nvPr>
        </p:nvSpPr>
        <p:spPr>
          <a:xfrm>
            <a:off x="20329146" y="12930187"/>
            <a:ext cx="409779" cy="415875"/>
          </a:xfrm>
          <a:prstGeom prst="rect">
            <a:avLst/>
          </a:prstGeom>
        </p:spPr>
        <p:txBody>
          <a:bodyPr lIns="71437" tIns="71437" rIns="71437" bIns="71437" anchor="t"/>
          <a:lstStyle>
            <a:lvl1pPr algn="r" defTabSz="821531"/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Title Text"/>
          <p:cNvSpPr txBox="1"/>
          <p:nvPr>
            <p:ph type="title"/>
          </p:nvPr>
        </p:nvSpPr>
        <p:spPr>
          <a:xfrm>
            <a:off x="4833937" y="2303859"/>
            <a:ext cx="14716126" cy="4643438"/>
          </a:xfrm>
          <a:prstGeom prst="rect">
            <a:avLst/>
          </a:prstGeom>
        </p:spPr>
        <p:txBody>
          <a:bodyPr lIns="71437" tIns="71437" rIns="71437" bIns="71437" anchor="b"/>
          <a:lstStyle>
            <a:lvl1pPr algn="ctr" defTabSz="821531">
              <a:lnSpc>
                <a:spcPct val="100000"/>
              </a:lnSpc>
              <a:defRPr b="0" spc="0" sz="112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58" name="Body Level One…"/>
          <p:cNvSpPr txBox="1"/>
          <p:nvPr>
            <p:ph type="body" sz="quarter" idx="1"/>
          </p:nvPr>
        </p:nvSpPr>
        <p:spPr>
          <a:xfrm>
            <a:off x="4833937" y="7090171"/>
            <a:ext cx="14716126" cy="1589486"/>
          </a:xfrm>
          <a:prstGeom prst="rect">
            <a:avLst/>
          </a:prstGeom>
        </p:spPr>
        <p:txBody>
          <a:bodyPr lIns="71437" tIns="71437" rIns="71437" bIns="71437"/>
          <a:lstStyle>
            <a:lvl1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5200"/>
            </a:lvl1pPr>
            <a:lvl2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5200"/>
            </a:lvl2pPr>
            <a:lvl3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5200"/>
            </a:lvl3pPr>
            <a:lvl4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5200"/>
            </a:lvl4pPr>
            <a:lvl5pPr marL="0" indent="0" algn="ctr" defTabSz="821531">
              <a:lnSpc>
                <a:spcPct val="100000"/>
              </a:lnSpc>
              <a:spcBef>
                <a:spcPts val="0"/>
              </a:spcBef>
              <a:buSzTx/>
              <a:buNone/>
              <a:defRPr sz="5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9" name="Slide Number"/>
          <p:cNvSpPr txBox="1"/>
          <p:nvPr>
            <p:ph type="sldNum" sz="quarter" idx="2"/>
          </p:nvPr>
        </p:nvSpPr>
        <p:spPr>
          <a:xfrm>
            <a:off x="11954103" y="13073062"/>
            <a:ext cx="466269" cy="477671"/>
          </a:xfrm>
          <a:prstGeom prst="rect">
            <a:avLst/>
          </a:prstGeom>
        </p:spPr>
        <p:txBody>
          <a:bodyPr lIns="71437" tIns="71437" rIns="71437" bIns="71437" anchor="t"/>
          <a:lstStyle>
            <a:lvl1pPr defTabSz="821531">
              <a:defRPr sz="2200"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, and hummus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Bowl of pappardelle pasta with parsley butter, roasted hazelnuts, and shaved parmesan cheese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gif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© Luís M. A. Bettencourt 2023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© Luís M. A. Bettencourt 2023</a:t>
            </a:r>
          </a:p>
        </p:txBody>
      </p:sp>
      <p:sp>
        <p:nvSpPr>
          <p:cNvPr id="169" name="Lecture 5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821531">
              <a:lnSpc>
                <a:spcPct val="100000"/>
              </a:lnSpc>
              <a:defRPr spc="0" sz="5200"/>
            </a:lvl1pPr>
          </a:lstStyle>
          <a:p>
            <a:pPr/>
            <a:r>
              <a:t>Lecture 5</a:t>
            </a:r>
          </a:p>
        </p:txBody>
      </p:sp>
      <p:sp>
        <p:nvSpPr>
          <p:cNvPr id="170" name="Network Models of Cities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57200">
              <a:defRPr sz="5400">
                <a:solidFill>
                  <a:srgbClr val="5E5E5E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Network Models of Cities </a:t>
            </a:r>
          </a:p>
        </p:txBody>
      </p:sp>
      <p:sp>
        <p:nvSpPr>
          <p:cNvPr id="171" name="5.3 Scale Invariance: Examples"/>
          <p:cNvSpPr txBox="1"/>
          <p:nvPr/>
        </p:nvSpPr>
        <p:spPr>
          <a:xfrm>
            <a:off x="8022081" y="9155931"/>
            <a:ext cx="8339837" cy="7711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1531">
              <a:defRPr b="1" sz="4400">
                <a:solidFill>
                  <a:srgbClr val="000000"/>
                </a:solidFill>
              </a:defRPr>
            </a:lvl1pPr>
          </a:lstStyle>
          <a:p>
            <a:pPr/>
            <a:r>
              <a:t>5.3 Scale Invariance: Examples</a:t>
            </a:r>
          </a:p>
        </p:txBody>
      </p:sp>
      <p:sp>
        <p:nvSpPr>
          <p:cNvPr id="172" name="IUS 3.1, 3.2"/>
          <p:cNvSpPr txBox="1"/>
          <p:nvPr/>
        </p:nvSpPr>
        <p:spPr>
          <a:xfrm>
            <a:off x="20740633" y="9248971"/>
            <a:ext cx="2252778" cy="585112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IUS 3.1, 3.2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48138" y="2584440"/>
            <a:ext cx="12687724" cy="8547120"/>
          </a:xfrm>
          <a:prstGeom prst="rect">
            <a:avLst/>
          </a:prstGeom>
          <a:ln w="12700">
            <a:miter lim="400000"/>
          </a:ln>
        </p:spPr>
      </p:pic>
      <p:sp>
        <p:nvSpPr>
          <p:cNvPr id="294" name="biological metabolism=Energy/time ~ Mass 3/4"/>
          <p:cNvSpPr txBox="1"/>
          <p:nvPr/>
        </p:nvSpPr>
        <p:spPr>
          <a:xfrm>
            <a:off x="5850783" y="11959082"/>
            <a:ext cx="12682433" cy="886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5000">
                <a:solidFill>
                  <a:srgbClr val="FF26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pPr>
            <a:r>
              <a:t>biological metabolism=Energy/time ~ Mass </a:t>
            </a:r>
            <a:r>
              <a:rPr baseline="31999"/>
              <a:t>3/4</a:t>
            </a:r>
          </a:p>
        </p:txBody>
      </p:sp>
      <p:sp>
        <p:nvSpPr>
          <p:cNvPr id="295" name="Kleiber’s Law"/>
          <p:cNvSpPr txBox="1"/>
          <p:nvPr/>
        </p:nvSpPr>
        <p:spPr>
          <a:xfrm>
            <a:off x="7499328" y="2382003"/>
            <a:ext cx="3754756" cy="886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5000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r>
              <a:t>Kleiber’s Law</a:t>
            </a:r>
          </a:p>
        </p:txBody>
      </p:sp>
      <p:sp>
        <p:nvSpPr>
          <p:cNvPr id="296" name="West, Brown, Enquist 1997, …"/>
          <p:cNvSpPr txBox="1"/>
          <p:nvPr/>
        </p:nvSpPr>
        <p:spPr>
          <a:xfrm>
            <a:off x="15567832" y="12902702"/>
            <a:ext cx="6339206" cy="6889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r>
              <a:t>West, Brown, Enquist 1997, …</a:t>
            </a:r>
          </a:p>
        </p:txBody>
      </p:sp>
      <p:sp>
        <p:nvSpPr>
          <p:cNvPr id="297" name="life slows down with size"/>
          <p:cNvSpPr txBox="1"/>
          <p:nvPr/>
        </p:nvSpPr>
        <p:spPr>
          <a:xfrm>
            <a:off x="17481387" y="5808432"/>
            <a:ext cx="4752544" cy="585112"/>
          </a:xfrm>
          <a:prstGeom prst="rect">
            <a:avLst/>
          </a:prstGeom>
          <a:solidFill>
            <a:srgbClr val="ED220D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life slows down with size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1" name="Screen Shot 2021-10-12 at 9.15.43 AM.pdf" descr="Screen Shot 2021-10-12 at 9.15.43 AM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655" y="3091816"/>
            <a:ext cx="22745217" cy="5401463"/>
          </a:xfrm>
          <a:prstGeom prst="rect">
            <a:avLst/>
          </a:prstGeom>
          <a:ln w="12700">
            <a:miter lim="400000"/>
          </a:ln>
        </p:spPr>
      </p:pic>
      <p:sp>
        <p:nvSpPr>
          <p:cNvPr id="302" name="Star’s Luminosity versus its Mass"/>
          <p:cNvSpPr txBox="1"/>
          <p:nvPr/>
        </p:nvSpPr>
        <p:spPr>
          <a:xfrm>
            <a:off x="9010243" y="672030"/>
            <a:ext cx="6363514" cy="585112"/>
          </a:xfrm>
          <a:prstGeom prst="rect">
            <a:avLst/>
          </a:prstGeom>
          <a:solidFill>
            <a:srgbClr val="ED220D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Star’s Luminosity versus its Mass</a:t>
            </a:r>
          </a:p>
        </p:txBody>
      </p:sp>
      <p:sp>
        <p:nvSpPr>
          <p:cNvPr id="303" name="credit : wikipedia"/>
          <p:cNvSpPr txBox="1"/>
          <p:nvPr/>
        </p:nvSpPr>
        <p:spPr>
          <a:xfrm>
            <a:off x="20378068" y="8739277"/>
            <a:ext cx="2585010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/>
            </a:lvl1pPr>
          </a:lstStyle>
          <a:p>
            <a:pPr/>
            <a:r>
              <a:t>credit : wikipedia</a:t>
            </a:r>
          </a:p>
        </p:txBody>
      </p:sp>
      <p:sp>
        <p:nvSpPr>
          <p:cNvPr id="304" name="Rectangle"/>
          <p:cNvSpPr/>
          <p:nvPr/>
        </p:nvSpPr>
        <p:spPr>
          <a:xfrm>
            <a:off x="17791714" y="7472674"/>
            <a:ext cx="6363514" cy="58511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5" name="Rectangle"/>
          <p:cNvSpPr/>
          <p:nvPr/>
        </p:nvSpPr>
        <p:spPr>
          <a:xfrm>
            <a:off x="91136" y="7992568"/>
            <a:ext cx="6363515" cy="58511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6" name="Stars burn brighter, live faster the more massive they are"/>
          <p:cNvSpPr txBox="1"/>
          <p:nvPr/>
        </p:nvSpPr>
        <p:spPr>
          <a:xfrm>
            <a:off x="6785203" y="11772631"/>
            <a:ext cx="10813594" cy="58511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Stars burn brighter, live faster the more massive they are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Different complex systems have different scaling relations"/>
          <p:cNvSpPr txBox="1"/>
          <p:nvPr/>
        </p:nvSpPr>
        <p:spPr>
          <a:xfrm>
            <a:off x="5483898" y="3747283"/>
            <a:ext cx="13416204" cy="6718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3800">
                <a:solidFill>
                  <a:srgbClr val="000000"/>
                </a:solidFill>
              </a:defRPr>
            </a:lvl1pPr>
          </a:lstStyle>
          <a:p>
            <a:pPr/>
            <a:r>
              <a:t>Different complex systems have different scaling relations</a:t>
            </a:r>
          </a:p>
        </p:txBody>
      </p:sp>
      <p:sp>
        <p:nvSpPr>
          <p:cNvPr id="311" name="these express properties of structures that result from…"/>
          <p:cNvSpPr txBox="1"/>
          <p:nvPr/>
        </p:nvSpPr>
        <p:spPr>
          <a:xfrm>
            <a:off x="6288633" y="5583667"/>
            <a:ext cx="11806734" cy="12310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3800">
                <a:solidFill>
                  <a:srgbClr val="000000"/>
                </a:solidFill>
              </a:defRPr>
            </a:pPr>
            <a:r>
              <a:t>these express properties of structures that result from </a:t>
            </a:r>
          </a:p>
          <a:p>
            <a:pPr>
              <a:defRPr sz="3800">
                <a:solidFill>
                  <a:srgbClr val="000000"/>
                </a:solidFill>
              </a:defRPr>
            </a:pPr>
            <a:r>
              <a:t>attractive and repulsive forces </a:t>
            </a:r>
          </a:p>
        </p:txBody>
      </p:sp>
      <p:sp>
        <p:nvSpPr>
          <p:cNvPr id="312" name="What kind of scaling relations will cities have?"/>
          <p:cNvSpPr txBox="1"/>
          <p:nvPr/>
        </p:nvSpPr>
        <p:spPr>
          <a:xfrm>
            <a:off x="6894823" y="8906296"/>
            <a:ext cx="10594354" cy="684134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9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What kind of scaling relations will cities have?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Network Effects"/>
          <p:cNvSpPr txBox="1"/>
          <p:nvPr/>
        </p:nvSpPr>
        <p:spPr>
          <a:xfrm>
            <a:off x="9872408" y="2748072"/>
            <a:ext cx="4639184" cy="861793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48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Network Effects</a:t>
            </a:r>
          </a:p>
        </p:txBody>
      </p:sp>
      <p:sp>
        <p:nvSpPr>
          <p:cNvPr id="177" name="The value of a network is proportional to the number of its connections…"/>
          <p:cNvSpPr txBox="1"/>
          <p:nvPr/>
        </p:nvSpPr>
        <p:spPr>
          <a:xfrm>
            <a:off x="5243614" y="4799350"/>
            <a:ext cx="13896772" cy="16169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b="1" sz="3200">
                <a:solidFill>
                  <a:srgbClr val="000000"/>
                </a:solidFill>
              </a:defRPr>
            </a:pPr>
            <a:r>
              <a:t>The value of a network is proportional to the number of its connections</a:t>
            </a:r>
          </a:p>
          <a:p>
            <a:pPr defTabSz="821531">
              <a:defRPr b="1" sz="3200">
                <a:solidFill>
                  <a:srgbClr val="000000"/>
                </a:solidFill>
              </a:defRPr>
            </a:pPr>
          </a:p>
          <a:p>
            <a:pPr defTabSz="821531">
              <a:defRPr b="1" sz="3200">
                <a:solidFill>
                  <a:srgbClr val="000000"/>
                </a:solidFill>
              </a:defRPr>
            </a:pPr>
            <a:r>
              <a:t>Connections grow faster than proportionally to the number of nodes</a:t>
            </a:r>
          </a:p>
        </p:txBody>
      </p:sp>
      <p:sp>
        <p:nvSpPr>
          <p:cNvPr id="178" name="Can this happen for cities?"/>
          <p:cNvSpPr txBox="1"/>
          <p:nvPr/>
        </p:nvSpPr>
        <p:spPr>
          <a:xfrm>
            <a:off x="9221736" y="10594675"/>
            <a:ext cx="5940528" cy="68841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Can this happen for cities? </a:t>
            </a:r>
          </a:p>
        </p:txBody>
      </p:sp>
      <p:sp>
        <p:nvSpPr>
          <p:cNvPr id="179" name="Equation"/>
          <p:cNvSpPr txBox="1"/>
          <p:nvPr/>
        </p:nvSpPr>
        <p:spPr>
          <a:xfrm>
            <a:off x="10993421" y="7600377"/>
            <a:ext cx="3135562" cy="97766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8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8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∼</m:t>
                  </m:r>
                  <m:sSup>
                    <m:e>
                      <m:r>
                        <a:rPr xmlns:a="http://schemas.openxmlformats.org/drawingml/2006/main" sz="8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e>
                    <m:sup>
                      <m:r>
                        <a:rPr xmlns:a="http://schemas.openxmlformats.org/drawingml/2006/main" sz="8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</m:sup>
                  </m:sSup>
                </m:oMath>
              </m:oMathPara>
            </a14:m>
            <a:endParaRPr sz="8900"/>
          </a:p>
        </p:txBody>
      </p:sp>
      <p:sp>
        <p:nvSpPr>
          <p:cNvPr id="180" name="Metcalfe’s Law"/>
          <p:cNvSpPr txBox="1"/>
          <p:nvPr/>
        </p:nvSpPr>
        <p:spPr>
          <a:xfrm>
            <a:off x="14363546" y="8932933"/>
            <a:ext cx="2872360" cy="61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>
                <a:solidFill>
                  <a:srgbClr val="000000"/>
                </a:solidFill>
              </a:defRPr>
            </a:lvl1pPr>
          </a:lstStyle>
          <a:p>
            <a:pPr/>
            <a:r>
              <a:t>Metcalfe’s Law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caling Effects"/>
          <p:cNvSpPr txBox="1"/>
          <p:nvPr/>
        </p:nvSpPr>
        <p:spPr>
          <a:xfrm>
            <a:off x="10172103" y="585007"/>
            <a:ext cx="4007384" cy="812467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4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Scaling Effects</a:t>
            </a:r>
          </a:p>
        </p:txBody>
      </p:sp>
      <p:sp>
        <p:nvSpPr>
          <p:cNvPr id="183" name="How a quantity in a system depends on another (scale)"/>
          <p:cNvSpPr txBox="1"/>
          <p:nvPr/>
        </p:nvSpPr>
        <p:spPr>
          <a:xfrm>
            <a:off x="6820039" y="3919478"/>
            <a:ext cx="10743922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How a quantity in a system depends on another (scale)</a:t>
            </a:r>
          </a:p>
        </p:txBody>
      </p:sp>
      <p:sp>
        <p:nvSpPr>
          <p:cNvPr id="184" name="Scale Invariance"/>
          <p:cNvSpPr txBox="1"/>
          <p:nvPr/>
        </p:nvSpPr>
        <p:spPr>
          <a:xfrm>
            <a:off x="9991610" y="6667594"/>
            <a:ext cx="4400780" cy="812467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4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Scale Invariance</a:t>
            </a:r>
          </a:p>
        </p:txBody>
      </p:sp>
      <p:sp>
        <p:nvSpPr>
          <p:cNvPr id="185" name="Equation"/>
          <p:cNvSpPr txBox="1"/>
          <p:nvPr/>
        </p:nvSpPr>
        <p:spPr>
          <a:xfrm>
            <a:off x="11121982" y="5197395"/>
            <a:ext cx="2107626" cy="55135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4900"/>
          </a:p>
        </p:txBody>
      </p:sp>
      <p:sp>
        <p:nvSpPr>
          <p:cNvPr id="186" name="Equation"/>
          <p:cNvSpPr txBox="1"/>
          <p:nvPr/>
        </p:nvSpPr>
        <p:spPr>
          <a:xfrm>
            <a:off x="9995535" y="8072608"/>
            <a:ext cx="4776302" cy="65925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λ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λ</m:t>
                      </m:r>
                    </m:e>
                    <m:sup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β</m:t>
                      </m:r>
                    </m:sup>
                  </m:sSup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4900"/>
          </a:p>
        </p:txBody>
      </p:sp>
      <p:sp>
        <p:nvSpPr>
          <p:cNvPr id="187" name="Equation"/>
          <p:cNvSpPr txBox="1"/>
          <p:nvPr/>
        </p:nvSpPr>
        <p:spPr>
          <a:xfrm>
            <a:off x="11012508" y="10245729"/>
            <a:ext cx="2742356" cy="61889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a</m:t>
                  </m:r>
                  <m:sSup>
                    <m:e>
                      <m:r>
                        <a:rPr xmlns:a="http://schemas.openxmlformats.org/drawingml/2006/main" sz="4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e>
                    <m:sup>
                      <m:r>
                        <a:rPr xmlns:a="http://schemas.openxmlformats.org/drawingml/2006/main" sz="46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β</m:t>
                      </m:r>
                    </m:sup>
                  </m:sSup>
                </m:oMath>
              </m:oMathPara>
            </a14:m>
            <a:endParaRPr sz="4600"/>
          </a:p>
        </p:txBody>
      </p:sp>
      <p:sp>
        <p:nvSpPr>
          <p:cNvPr id="188" name="?"/>
          <p:cNvSpPr txBox="1"/>
          <p:nvPr/>
        </p:nvSpPr>
        <p:spPr>
          <a:xfrm>
            <a:off x="15070959" y="7817744"/>
            <a:ext cx="635738" cy="11719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6800">
                <a:solidFill>
                  <a:srgbClr val="000000"/>
                </a:solidFill>
              </a:defRPr>
            </a:lvl1pPr>
          </a:lstStyle>
          <a:p>
            <a:pPr/>
            <a:r>
              <a:t>?</a:t>
            </a:r>
          </a:p>
        </p:txBody>
      </p:sp>
      <p:sp>
        <p:nvSpPr>
          <p:cNvPr id="189" name="solution:"/>
          <p:cNvSpPr txBox="1"/>
          <p:nvPr/>
        </p:nvSpPr>
        <p:spPr>
          <a:xfrm>
            <a:off x="6561421" y="10241736"/>
            <a:ext cx="1818159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solution:</a:t>
            </a:r>
          </a:p>
        </p:txBody>
      </p:sp>
      <p:sp>
        <p:nvSpPr>
          <p:cNvPr id="190" name="“power-law&quot;"/>
          <p:cNvSpPr txBox="1"/>
          <p:nvPr/>
        </p:nvSpPr>
        <p:spPr>
          <a:xfrm>
            <a:off x="18779028" y="9333495"/>
            <a:ext cx="2322323" cy="601725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“power-law"</a:t>
            </a:r>
          </a:p>
        </p:txBody>
      </p:sp>
      <p:sp>
        <p:nvSpPr>
          <p:cNvPr id="191" name="“homogeneous of degree β”"/>
          <p:cNvSpPr txBox="1"/>
          <p:nvPr/>
        </p:nvSpPr>
        <p:spPr>
          <a:xfrm>
            <a:off x="16805972" y="8101105"/>
            <a:ext cx="5112005" cy="601724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“homogeneous of degree β”</a:t>
            </a:r>
          </a:p>
        </p:txBody>
      </p:sp>
      <p:sp>
        <p:nvSpPr>
          <p:cNvPr id="192" name="“The laws of complex systems”…"/>
          <p:cNvSpPr txBox="1"/>
          <p:nvPr/>
        </p:nvSpPr>
        <p:spPr>
          <a:xfrm>
            <a:off x="9793935" y="1753145"/>
            <a:ext cx="4763720" cy="8293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“The laws of complex systems” </a:t>
            </a:r>
          </a:p>
          <a:p>
            <a:pPr>
              <a:def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pPr>
            <a:r>
              <a:t>(log world)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roperties of the Logarithm"/>
          <p:cNvSpPr txBox="1"/>
          <p:nvPr/>
        </p:nvSpPr>
        <p:spPr>
          <a:xfrm>
            <a:off x="7454474" y="406117"/>
            <a:ext cx="9475052" cy="969603"/>
          </a:xfrm>
          <a:prstGeom prst="rect">
            <a:avLst/>
          </a:prstGeom>
          <a:solidFill>
            <a:srgbClr val="ED220D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57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Properties of the Logarithm </a:t>
            </a:r>
          </a:p>
        </p:txBody>
      </p:sp>
      <p:sp>
        <p:nvSpPr>
          <p:cNvPr id="197" name="Equation"/>
          <p:cNvSpPr txBox="1"/>
          <p:nvPr/>
        </p:nvSpPr>
        <p:spPr>
          <a:xfrm>
            <a:off x="5860425" y="4934427"/>
            <a:ext cx="3680407" cy="86008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p>
                    <m:e>
                      <m:r>
                        <a:rPr xmlns:a="http://schemas.openxmlformats.org/drawingml/2006/main" sz="6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p>
                      <m:r>
                        <m:rPr>
                          <m:sty m:val="p"/>
                        </m:rPr>
                        <a:rPr xmlns:a="http://schemas.openxmlformats.org/drawingml/2006/main" sz="6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xmlns:a="http://schemas.openxmlformats.org/drawingml/2006/main" sz="6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xmlns:a="http://schemas.openxmlformats.org/drawingml/2006/main" sz="6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  <m:r>
                        <a:rPr xmlns:a="http://schemas.openxmlformats.org/drawingml/2006/main" sz="6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sup>
                  </m:sSup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,</m:t>
                  </m:r>
                </m:oMath>
              </m:oMathPara>
            </a14:m>
            <a:endParaRPr sz="6800">
              <a:solidFill>
                <a:srgbClr val="5E5E5E"/>
              </a:solidFill>
            </a:endParaRPr>
          </a:p>
        </p:txBody>
      </p:sp>
      <p:sp>
        <p:nvSpPr>
          <p:cNvPr id="198" name="Equation"/>
          <p:cNvSpPr txBox="1"/>
          <p:nvPr/>
        </p:nvSpPr>
        <p:spPr>
          <a:xfrm>
            <a:off x="11144315" y="5091128"/>
            <a:ext cx="3820391" cy="77819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log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(</m:t>
                  </m:r>
                  <m:sSup>
                    <m:e>
                      <m:r>
                        <a:rPr xmlns:a="http://schemas.openxmlformats.org/drawingml/2006/main" sz="6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p>
                      <m:r>
                        <a:rPr xmlns:a="http://schemas.openxmlformats.org/drawingml/2006/main" sz="6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sup>
                  </m:sSup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x</m:t>
                  </m:r>
                </m:oMath>
              </m:oMathPara>
            </a14:m>
            <a:endParaRPr sz="6800">
              <a:solidFill>
                <a:srgbClr val="5E5E5E"/>
              </a:solidFill>
            </a:endParaRPr>
          </a:p>
        </p:txBody>
      </p:sp>
      <p:sp>
        <p:nvSpPr>
          <p:cNvPr id="199" name="Equation"/>
          <p:cNvSpPr txBox="1"/>
          <p:nvPr/>
        </p:nvSpPr>
        <p:spPr>
          <a:xfrm>
            <a:off x="18370877" y="3001067"/>
            <a:ext cx="4684035" cy="137316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b>
                    <m:e>
                      <m:r>
                        <m:rPr>
                          <m:sty m:val="p"/>
                        </m:rP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log</m:t>
                      </m:r>
                    </m:e>
                    <m:sub>
                      <m: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10</m:t>
                      </m:r>
                    </m:sub>
                  </m:sSub>
                  <m:r>
                    <a:rPr xmlns:a="http://schemas.openxmlformats.org/drawingml/2006/main" sz="45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(</m:t>
                  </m:r>
                  <m:sSup>
                    <m:e>
                      <m: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p>
                      <m: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sup>
                  </m:sSup>
                  <m:r>
                    <a:rPr xmlns:a="http://schemas.openxmlformats.org/drawingml/2006/main" sz="45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45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sSub>
                        <m:e>
                          <m:r>
                            <m:rPr>
                              <m:sty m:val="p"/>
                            </m:rPr>
                            <a:rPr xmlns:a="http://schemas.openxmlformats.org/drawingml/2006/main" sz="45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e>
                        <m:sub>
                          <m:r>
                            <a:rPr xmlns:a="http://schemas.openxmlformats.org/drawingml/2006/main" sz="45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sub>
                      </m:sSub>
                      <m: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sSup>
                        <m:e>
                          <m:r>
                            <a:rPr xmlns:a="http://schemas.openxmlformats.org/drawingml/2006/main" sz="45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e>
                        <m:sup>
                          <m:r>
                            <a:rPr xmlns:a="http://schemas.openxmlformats.org/drawingml/2006/main" sz="45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sup>
                      </m:sSup>
                      <m: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num>
                    <m:den>
                      <m:sSub>
                        <m:e>
                          <m:r>
                            <m:rPr>
                              <m:sty m:val="p"/>
                            </m:rPr>
                            <a:rPr xmlns:a="http://schemas.openxmlformats.org/drawingml/2006/main" sz="45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e>
                        <m:sub>
                          <m:r>
                            <a:rPr xmlns:a="http://schemas.openxmlformats.org/drawingml/2006/main" sz="45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e</m:t>
                          </m:r>
                        </m:sub>
                      </m:sSub>
                      <m: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10</m:t>
                      </m:r>
                      <m:r>
                        <a:rPr xmlns:a="http://schemas.openxmlformats.org/drawingml/2006/main" sz="45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den>
                  </m:f>
                </m:oMath>
              </m:oMathPara>
            </a14:m>
            <a:endParaRPr sz="4500">
              <a:solidFill>
                <a:srgbClr val="5E5E5E"/>
              </a:solidFill>
            </a:endParaRPr>
          </a:p>
        </p:txBody>
      </p:sp>
      <p:sp>
        <p:nvSpPr>
          <p:cNvPr id="200" name="change of base: just divides by a constant"/>
          <p:cNvSpPr txBox="1"/>
          <p:nvPr/>
        </p:nvSpPr>
        <p:spPr>
          <a:xfrm>
            <a:off x="17784832" y="4761069"/>
            <a:ext cx="5856123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change of base: just divides by a constant</a:t>
            </a:r>
          </a:p>
        </p:txBody>
      </p:sp>
      <p:sp>
        <p:nvSpPr>
          <p:cNvPr id="201" name="1. Inverse of exponential:"/>
          <p:cNvSpPr txBox="1"/>
          <p:nvPr/>
        </p:nvSpPr>
        <p:spPr>
          <a:xfrm>
            <a:off x="151555" y="5187644"/>
            <a:ext cx="4926827" cy="585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/>
            </a:lvl1pPr>
          </a:lstStyle>
          <a:p>
            <a:pPr/>
            <a:r>
              <a:t>1. Inverse of exponential: </a:t>
            </a:r>
          </a:p>
        </p:txBody>
      </p:sp>
      <p:sp>
        <p:nvSpPr>
          <p:cNvPr id="202" name="2. Turns multiplication into addition:"/>
          <p:cNvSpPr txBox="1"/>
          <p:nvPr/>
        </p:nvSpPr>
        <p:spPr>
          <a:xfrm>
            <a:off x="209466" y="7131780"/>
            <a:ext cx="6775476" cy="585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/>
            </a:lvl1pPr>
          </a:lstStyle>
          <a:p>
            <a:pPr/>
            <a:r>
              <a:t>2. Turns multiplication into addition:</a:t>
            </a:r>
          </a:p>
        </p:txBody>
      </p:sp>
      <p:sp>
        <p:nvSpPr>
          <p:cNvPr id="203" name="Equation"/>
          <p:cNvSpPr txBox="1"/>
          <p:nvPr/>
        </p:nvSpPr>
        <p:spPr>
          <a:xfrm>
            <a:off x="7656355" y="7035311"/>
            <a:ext cx="9071290" cy="778105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log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.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m:rPr>
                      <m:sty m:val="p"/>
                    </m:rP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log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m:rPr>
                      <m:sty m:val="p"/>
                    </m:rP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log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y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)</m:t>
                  </m:r>
                </m:oMath>
              </m:oMathPara>
            </a14:m>
            <a:endParaRPr sz="6800">
              <a:solidFill>
                <a:srgbClr val="5E5E5E"/>
              </a:solidFill>
            </a:endParaRPr>
          </a:p>
        </p:txBody>
      </p:sp>
      <p:sp>
        <p:nvSpPr>
          <p:cNvPr id="204" name="we will commit the base for simplicity…"/>
          <p:cNvSpPr txBox="1"/>
          <p:nvPr/>
        </p:nvSpPr>
        <p:spPr>
          <a:xfrm>
            <a:off x="18264521" y="5360065"/>
            <a:ext cx="5878983" cy="8296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we will commit the base for simplicity</a:t>
            </a:r>
          </a:p>
          <a:p>
            <a:pPr/>
            <a:r>
              <a:t>plots often in base 10; equations in base e</a:t>
            </a:r>
          </a:p>
        </p:txBody>
      </p:sp>
      <p:sp>
        <p:nvSpPr>
          <p:cNvPr id="205" name="3. Exponents come out and multiply:"/>
          <p:cNvSpPr txBox="1"/>
          <p:nvPr/>
        </p:nvSpPr>
        <p:spPr>
          <a:xfrm>
            <a:off x="108253" y="9054213"/>
            <a:ext cx="6977902" cy="585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/>
            </a:lvl1pPr>
          </a:lstStyle>
          <a:p>
            <a:pPr/>
            <a:r>
              <a:t>3. Exponents come out and multiply:</a:t>
            </a:r>
          </a:p>
        </p:txBody>
      </p:sp>
      <p:sp>
        <p:nvSpPr>
          <p:cNvPr id="206" name="Equation"/>
          <p:cNvSpPr txBox="1"/>
          <p:nvPr/>
        </p:nvSpPr>
        <p:spPr>
          <a:xfrm>
            <a:off x="8344790" y="8957696"/>
            <a:ext cx="7032119" cy="77820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log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(</m:t>
                  </m:r>
                  <m:sSup>
                    <m:e>
                      <m:r>
                        <a:rPr xmlns:a="http://schemas.openxmlformats.org/drawingml/2006/main" sz="6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e>
                    <m:sup>
                      <m:r>
                        <a:rPr xmlns:a="http://schemas.openxmlformats.org/drawingml/2006/main" sz="68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x</m:t>
                      </m:r>
                    </m:sup>
                  </m:sSup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.</m:t>
                  </m:r>
                  <m:r>
                    <m:rPr>
                      <m:sty m:val="p"/>
                    </m:rP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log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68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,</m:t>
                  </m:r>
                </m:oMath>
              </m:oMathPara>
            </a14:m>
            <a:endParaRPr sz="6800">
              <a:solidFill>
                <a:srgbClr val="5E5E5E"/>
              </a:solidFill>
            </a:endParaRPr>
          </a:p>
        </p:txBody>
      </p:sp>
      <p:sp>
        <p:nvSpPr>
          <p:cNvPr id="207" name="4. Derivatives are “percent” changes:"/>
          <p:cNvSpPr txBox="1"/>
          <p:nvPr/>
        </p:nvSpPr>
        <p:spPr>
          <a:xfrm>
            <a:off x="70115" y="10976646"/>
            <a:ext cx="7054178" cy="585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300"/>
            </a:lvl1pPr>
          </a:lstStyle>
          <a:p>
            <a:pPr/>
            <a:r>
              <a:t>4. Derivatives are “percent” changes:</a:t>
            </a:r>
          </a:p>
        </p:txBody>
      </p:sp>
      <p:sp>
        <p:nvSpPr>
          <p:cNvPr id="208" name="Equation"/>
          <p:cNvSpPr txBox="1"/>
          <p:nvPr/>
        </p:nvSpPr>
        <p:spPr>
          <a:xfrm>
            <a:off x="8655912" y="10180566"/>
            <a:ext cx="5878922" cy="185446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4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γ</m:t>
                  </m:r>
                  <m:r>
                    <a:rPr xmlns:a="http://schemas.openxmlformats.org/drawingml/2006/main" sz="54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4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54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4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m:rPr>
                          <m:sty m:val="p"/>
                        </m:rP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  <m: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num>
                    <m:den>
                      <m: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den>
                  </m:f>
                  <m:r>
                    <a:rPr xmlns:a="http://schemas.openxmlformats.org/drawingml/2006/main" sz="54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f>
                        <m:fPr>
                          <m:ctrlPr>
                            <a:rPr xmlns:a="http://schemas.openxmlformats.org/drawingml/2006/main" sz="54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r>
                            <a:rPr xmlns:a="http://schemas.openxmlformats.org/drawingml/2006/main" sz="54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xmlns:a="http://schemas.openxmlformats.org/drawingml/2006/main" sz="54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A</m:t>
                          </m:r>
                        </m:num>
                        <m:den>
                          <m:r>
                            <a:rPr xmlns:a="http://schemas.openxmlformats.org/drawingml/2006/main" sz="54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xmlns:a="http://schemas.openxmlformats.org/drawingml/2006/main" sz="5400" i="1">
                              <a:solidFill>
                                <a:srgbClr val="5E5E5E"/>
                              </a:solidFill>
                              <a:latin typeface="Cambria Math" panose="02040503050406030204" pitchFamily="18" charset="0"/>
                            </a:rPr>
                            <m:t>t</m:t>
                          </m:r>
                        </m:den>
                      </m:f>
                    </m:num>
                    <m:den>
                      <m:r>
                        <a:rPr xmlns:a="http://schemas.openxmlformats.org/drawingml/2006/main" sz="54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den>
                  </m:f>
                </m:oMath>
              </m:oMathPara>
            </a14:m>
            <a:endParaRPr sz="5400">
              <a:solidFill>
                <a:srgbClr val="5E5E5E"/>
              </a:solidFill>
            </a:endParaRPr>
          </a:p>
        </p:txBody>
      </p:sp>
      <p:sp>
        <p:nvSpPr>
          <p:cNvPr id="209" name="Line"/>
          <p:cNvSpPr/>
          <p:nvPr/>
        </p:nvSpPr>
        <p:spPr>
          <a:xfrm flipV="1">
            <a:off x="8294414" y="11777269"/>
            <a:ext cx="318200" cy="728586"/>
          </a:xfrm>
          <a:prstGeom prst="line">
            <a:avLst/>
          </a:prstGeom>
          <a:ln w="889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0" name="Equation"/>
          <p:cNvSpPr txBox="1"/>
          <p:nvPr/>
        </p:nvSpPr>
        <p:spPr>
          <a:xfrm>
            <a:off x="16914173" y="10563074"/>
            <a:ext cx="6909182" cy="141231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log</m:t>
                  </m:r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t</m:t>
                  </m:r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∫</m:t>
                  </m:r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d</m:t>
                  </m:r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t</m:t>
                  </m:r>
                  <m:f>
                    <m:fPr>
                      <m:ctrlPr>
                        <a:rPr xmlns:a="http://schemas.openxmlformats.org/drawingml/2006/main" sz="49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49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m:rPr>
                          <m:sty m:val="p"/>
                        </m:rPr>
                        <a:rPr xmlns:a="http://schemas.openxmlformats.org/drawingml/2006/main" sz="49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log</m:t>
                      </m:r>
                      <m:r>
                        <a:rPr xmlns:a="http://schemas.openxmlformats.org/drawingml/2006/main" sz="49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A</m:t>
                      </m:r>
                    </m:num>
                    <m:den>
                      <m:r>
                        <a:rPr xmlns:a="http://schemas.openxmlformats.org/drawingml/2006/main" sz="49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a:rPr xmlns:a="http://schemas.openxmlformats.org/drawingml/2006/main" sz="49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den>
                  </m:f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=</m:t>
                  </m:r>
                  <m:bar>
                    <m:barPr>
                      <m:ctrlPr>
                        <a:rPr xmlns:a="http://schemas.openxmlformats.org/drawingml/2006/main" sz="49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</m:ctrlPr>
                      <m:pos m:val="top"/>
                    </m:barPr>
                    <m:e>
                      <m:r>
                        <a:rPr xmlns:a="http://schemas.openxmlformats.org/drawingml/2006/main" sz="4900" i="1">
                          <a:solidFill>
                            <a:srgbClr val="5E5E5E"/>
                          </a:solidFill>
                          <a:latin typeface="Cambria Math" panose="02040503050406030204" pitchFamily="18" charset="0"/>
                        </a:rPr>
                        <m:t>γ</m:t>
                      </m:r>
                    </m:e>
                  </m:bar>
                  <m:r>
                    <a:rPr xmlns:a="http://schemas.openxmlformats.org/drawingml/2006/main" sz="4900" i="1">
                      <a:solidFill>
                        <a:srgbClr val="5E5E5E"/>
                      </a:solidFill>
                      <a:latin typeface="Cambria Math" panose="02040503050406030204" pitchFamily="18" charset="0"/>
                    </a:rPr>
                    <m:t>t</m:t>
                  </m:r>
                </m:oMath>
              </m:oMathPara>
            </a14:m>
            <a:endParaRPr sz="4900">
              <a:solidFill>
                <a:srgbClr val="5E5E5E"/>
              </a:solidFill>
            </a:endParaRPr>
          </a:p>
        </p:txBody>
      </p:sp>
      <p:sp>
        <p:nvSpPr>
          <p:cNvPr id="211" name="growth rate"/>
          <p:cNvSpPr txBox="1"/>
          <p:nvPr/>
        </p:nvSpPr>
        <p:spPr>
          <a:xfrm>
            <a:off x="5757881" y="12188743"/>
            <a:ext cx="2260093" cy="585113"/>
          </a:xfrm>
          <a:prstGeom prst="rect">
            <a:avLst/>
          </a:prstGeom>
          <a:solidFill>
            <a:schemeClr val="accent4">
              <a:hueOff val="-476017"/>
              <a:lumOff val="-10042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growth rate</a:t>
            </a:r>
          </a:p>
        </p:txBody>
      </p:sp>
      <p:sp>
        <p:nvSpPr>
          <p:cNvPr id="212" name="Line"/>
          <p:cNvSpPr/>
          <p:nvPr/>
        </p:nvSpPr>
        <p:spPr>
          <a:xfrm>
            <a:off x="15247951" y="11396229"/>
            <a:ext cx="1501775" cy="1"/>
          </a:xfrm>
          <a:prstGeom prst="line">
            <a:avLst/>
          </a:prstGeom>
          <a:ln w="889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13" name="The living world is a “log world”: of relative growth ."/>
          <p:cNvSpPr txBox="1"/>
          <p:nvPr/>
        </p:nvSpPr>
        <p:spPr>
          <a:xfrm>
            <a:off x="7920208" y="1504180"/>
            <a:ext cx="8543584" cy="53578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900"/>
            </a:lvl1pPr>
          </a:lstStyle>
          <a:p>
            <a:pPr/>
            <a:r>
              <a:t>The living world is a “log world”: of relative growth 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3. Economic Growth and Urbanization"/>
          <p:cNvSpPr txBox="1"/>
          <p:nvPr/>
        </p:nvSpPr>
        <p:spPr>
          <a:xfrm>
            <a:off x="287374" y="615112"/>
            <a:ext cx="12002771" cy="9202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5500"/>
            </a:lvl1pPr>
          </a:lstStyle>
          <a:p>
            <a:pPr/>
            <a:r>
              <a:t>3. Economic Growth and Urbanization</a:t>
            </a:r>
          </a:p>
        </p:txBody>
      </p:sp>
      <p:pic>
        <p:nvPicPr>
          <p:cNvPr id="216" name="Fig1_Trajectories_urbanization_GDP_all_nations.pdf" descr="Fig1_Trajectories_urbanization_GDP_all_nations.pdf"/>
          <p:cNvPicPr>
            <a:picLocks noChangeAspect="1"/>
          </p:cNvPicPr>
          <p:nvPr/>
        </p:nvPicPr>
        <p:blipFill>
          <a:blip r:embed="rId3">
            <a:extLst/>
          </a:blip>
          <a:srcRect l="49748" t="0" r="0" b="0"/>
          <a:stretch>
            <a:fillRect/>
          </a:stretch>
        </p:blipFill>
        <p:spPr>
          <a:xfrm>
            <a:off x="4803775" y="1674584"/>
            <a:ext cx="14776430" cy="10895779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Square"/>
          <p:cNvSpPr/>
          <p:nvPr/>
        </p:nvSpPr>
        <p:spPr>
          <a:xfrm>
            <a:off x="4714059" y="1885924"/>
            <a:ext cx="1270001" cy="1270001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18" name="National GDP per capita increases 4-5% with each percent increase in the percent of people living in cities"/>
          <p:cNvSpPr txBox="1"/>
          <p:nvPr/>
        </p:nvSpPr>
        <p:spPr>
          <a:xfrm>
            <a:off x="365036" y="12565285"/>
            <a:ext cx="23653929" cy="671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900"/>
            </a:lvl1pPr>
          </a:lstStyle>
          <a:p>
            <a:pPr/>
            <a:r>
              <a:t>National GDP per capita increases 4-5% with each percent increase in the percent of people living in cities</a:t>
            </a:r>
          </a:p>
        </p:txBody>
      </p:sp>
      <p:sp>
        <p:nvSpPr>
          <p:cNvPr id="219" name="Remember? what does it mean?"/>
          <p:cNvSpPr txBox="1"/>
          <p:nvPr/>
        </p:nvSpPr>
        <p:spPr>
          <a:xfrm>
            <a:off x="17782621" y="1101903"/>
            <a:ext cx="6302553" cy="585113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Remember? what does it mean?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When you double N  (          ),  Y also doubles"/>
          <p:cNvSpPr txBox="1"/>
          <p:nvPr/>
        </p:nvSpPr>
        <p:spPr>
          <a:xfrm>
            <a:off x="3222878" y="4435868"/>
            <a:ext cx="10679706" cy="6284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>
            <a:spAutoFit/>
          </a:bodyPr>
          <a:lstStyle/>
          <a:p>
            <a:pPr defTabSz="821531">
              <a:defRPr b="1" sz="3200">
                <a:solidFill>
                  <a:srgbClr val="000000"/>
                </a:solidFill>
              </a:defRPr>
            </a:pPr>
            <a:r>
              <a:t>When you double </a:t>
            </a:r>
            <a:r>
              <a:rPr b="0" i="1"/>
              <a:t>N</a:t>
            </a:r>
            <a:r>
              <a:t>  (          ),  </a:t>
            </a:r>
            <a:r>
              <a:rPr b="0" i="1"/>
              <a:t>Y</a:t>
            </a:r>
            <a:r>
              <a:t> also doubles </a:t>
            </a:r>
          </a:p>
        </p:txBody>
      </p:sp>
      <p:sp>
        <p:nvSpPr>
          <p:cNvPr id="224" name="Equation"/>
          <p:cNvSpPr txBox="1"/>
          <p:nvPr/>
        </p:nvSpPr>
        <p:spPr>
          <a:xfrm>
            <a:off x="8471416" y="4588719"/>
            <a:ext cx="1026993" cy="32658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λ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2</m:t>
                  </m:r>
                </m:oMath>
              </m:oMathPara>
            </a14:m>
            <a:endParaRPr sz="3700"/>
          </a:p>
        </p:txBody>
      </p:sp>
      <p:sp>
        <p:nvSpPr>
          <p:cNvPr id="225" name="more than doubles"/>
          <p:cNvSpPr txBox="1"/>
          <p:nvPr/>
        </p:nvSpPr>
        <p:spPr>
          <a:xfrm>
            <a:off x="10550683" y="3829667"/>
            <a:ext cx="3782696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more than doubles</a:t>
            </a:r>
          </a:p>
        </p:txBody>
      </p:sp>
      <p:sp>
        <p:nvSpPr>
          <p:cNvPr id="226" name="less than doubles"/>
          <p:cNvSpPr txBox="1"/>
          <p:nvPr/>
        </p:nvSpPr>
        <p:spPr>
          <a:xfrm>
            <a:off x="10538647" y="5020630"/>
            <a:ext cx="3556737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less than doubles</a:t>
            </a:r>
          </a:p>
        </p:txBody>
      </p:sp>
      <p:sp>
        <p:nvSpPr>
          <p:cNvPr id="227" name="Equation"/>
          <p:cNvSpPr txBox="1"/>
          <p:nvPr/>
        </p:nvSpPr>
        <p:spPr>
          <a:xfrm>
            <a:off x="15724545" y="4560626"/>
            <a:ext cx="941997" cy="38171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β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</m:t>
                  </m:r>
                </m:oMath>
              </m:oMathPara>
            </a14:m>
            <a:endParaRPr sz="3400"/>
          </a:p>
        </p:txBody>
      </p:sp>
      <p:sp>
        <p:nvSpPr>
          <p:cNvPr id="228" name="Equation"/>
          <p:cNvSpPr txBox="1"/>
          <p:nvPr/>
        </p:nvSpPr>
        <p:spPr>
          <a:xfrm>
            <a:off x="15724545" y="3953407"/>
            <a:ext cx="945024" cy="38171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β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&gt;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</m:t>
                  </m:r>
                </m:oMath>
              </m:oMathPara>
            </a14:m>
            <a:endParaRPr sz="3400"/>
          </a:p>
        </p:txBody>
      </p:sp>
      <p:sp>
        <p:nvSpPr>
          <p:cNvPr id="229" name="Equation"/>
          <p:cNvSpPr txBox="1"/>
          <p:nvPr/>
        </p:nvSpPr>
        <p:spPr>
          <a:xfrm>
            <a:off x="15717959" y="5321122"/>
            <a:ext cx="941997" cy="38171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β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&lt;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1</m:t>
                  </m:r>
                </m:oMath>
              </m:oMathPara>
            </a14:m>
            <a:endParaRPr sz="3400"/>
          </a:p>
        </p:txBody>
      </p:sp>
      <p:sp>
        <p:nvSpPr>
          <p:cNvPr id="230" name="Equation"/>
          <p:cNvSpPr txBox="1"/>
          <p:nvPr/>
        </p:nvSpPr>
        <p:spPr>
          <a:xfrm>
            <a:off x="10566200" y="2161557"/>
            <a:ext cx="3501633" cy="793794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5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a</m:t>
                  </m:r>
                  <m:sSup>
                    <m:e>
                      <m:r>
                        <a:rPr xmlns:a="http://schemas.openxmlformats.org/drawingml/2006/main" sz="5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e>
                    <m:sup>
                      <m:r>
                        <a:rPr xmlns:a="http://schemas.openxmlformats.org/drawingml/2006/main" sz="5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β</m:t>
                      </m:r>
                    </m:sup>
                  </m:sSup>
                </m:oMath>
              </m:oMathPara>
            </a14:m>
            <a:endParaRPr sz="5900"/>
          </a:p>
        </p:txBody>
      </p:sp>
      <p:sp>
        <p:nvSpPr>
          <p:cNvPr id="231" name="Scaling Effects"/>
          <p:cNvSpPr txBox="1"/>
          <p:nvPr/>
        </p:nvSpPr>
        <p:spPr>
          <a:xfrm>
            <a:off x="10188308" y="1062684"/>
            <a:ext cx="4007384" cy="812467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44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Scaling Effects</a:t>
            </a:r>
          </a:p>
        </p:txBody>
      </p:sp>
      <p:sp>
        <p:nvSpPr>
          <p:cNvPr id="232" name="superlinear"/>
          <p:cNvSpPr txBox="1"/>
          <p:nvPr/>
        </p:nvSpPr>
        <p:spPr>
          <a:xfrm>
            <a:off x="18134539" y="3838767"/>
            <a:ext cx="2110868" cy="601724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superlinear</a:t>
            </a:r>
          </a:p>
        </p:txBody>
      </p:sp>
      <p:sp>
        <p:nvSpPr>
          <p:cNvPr id="233" name="linear"/>
          <p:cNvSpPr txBox="1"/>
          <p:nvPr/>
        </p:nvSpPr>
        <p:spPr>
          <a:xfrm>
            <a:off x="18114203" y="4525855"/>
            <a:ext cx="1115696" cy="601725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linear</a:t>
            </a:r>
          </a:p>
        </p:txBody>
      </p:sp>
      <p:sp>
        <p:nvSpPr>
          <p:cNvPr id="234" name="sublinear"/>
          <p:cNvSpPr txBox="1"/>
          <p:nvPr/>
        </p:nvSpPr>
        <p:spPr>
          <a:xfrm>
            <a:off x="18111060" y="5209713"/>
            <a:ext cx="1764920" cy="601724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sublinear</a:t>
            </a:r>
          </a:p>
        </p:txBody>
      </p:sp>
      <p:sp>
        <p:nvSpPr>
          <p:cNvPr id="235" name="Metcalfe’s law says that the value of a network is superlinear on the number of its nodes"/>
          <p:cNvSpPr txBox="1"/>
          <p:nvPr/>
        </p:nvSpPr>
        <p:spPr>
          <a:xfrm>
            <a:off x="4325810" y="12627053"/>
            <a:ext cx="15732380" cy="601725"/>
          </a:xfrm>
          <a:prstGeom prst="rect">
            <a:avLst/>
          </a:prstGeom>
          <a:solidFill>
            <a:schemeClr val="accent5">
              <a:hueOff val="-82419"/>
              <a:satOff val="-9513"/>
              <a:lumOff val="-16343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r>
              <a:t>Metcalfe’s law says that the value of a network is </a:t>
            </a:r>
            <a:r>
              <a:rPr b="1">
                <a:latin typeface="+mn-lt"/>
                <a:ea typeface="+mn-ea"/>
                <a:cs typeface="+mn-cs"/>
                <a:sym typeface="Helvetica Neue"/>
              </a:rPr>
              <a:t>superlinear</a:t>
            </a:r>
            <a:r>
              <a:t> on the number of its nodes</a:t>
            </a:r>
          </a:p>
        </p:txBody>
      </p:sp>
      <p:sp>
        <p:nvSpPr>
          <p:cNvPr id="236" name="Equation"/>
          <p:cNvSpPr txBox="1"/>
          <p:nvPr/>
        </p:nvSpPr>
        <p:spPr>
          <a:xfrm>
            <a:off x="12694659" y="7849522"/>
            <a:ext cx="4930966" cy="226888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β</m:t>
                  </m:r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m:rPr>
                          <m:sty m:val="p"/>
                        </m:rP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f</m:t>
                      </m:r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)</m:t>
                      </m:r>
                    </m:num>
                    <m:den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m:rPr>
                          <m:sty m:val="p"/>
                        </m:rP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den>
                  </m:f>
                  <m:r>
                    <a:rPr xmlns:a="http://schemas.openxmlformats.org/drawingml/2006/main" sz="4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f>
                    <m:fPr>
                      <m:ctrlPr>
                        <a:rPr xmlns:a="http://schemas.openxmlformats.org/drawingml/2006/main" sz="49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type m:val="bar"/>
                    </m:fPr>
                    <m:num>
                      <m:f>
                        <m:fPr>
                          <m:ctrlP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f</m:t>
                          </m:r>
                        </m:num>
                        <m:den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f</m:t>
                          </m:r>
                        </m:den>
                      </m:f>
                    </m:num>
                    <m:den>
                      <m:f>
                        <m:fPr>
                          <m:ctrlP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bar"/>
                        </m:fPr>
                        <m:num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d</m:t>
                          </m:r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num>
                        <m:den>
                          <m:r>
                            <a:rPr xmlns:a="http://schemas.openxmlformats.org/drawingml/2006/main" sz="49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N</m:t>
                          </m:r>
                        </m:den>
                      </m:f>
                    </m:den>
                  </m:f>
                </m:oMath>
              </m:oMathPara>
            </a14:m>
            <a:endParaRPr sz="4900"/>
          </a:p>
        </p:txBody>
      </p:sp>
      <p:sp>
        <p:nvSpPr>
          <p:cNvPr id="237" name="Equation"/>
          <p:cNvSpPr txBox="1"/>
          <p:nvPr/>
        </p:nvSpPr>
        <p:spPr>
          <a:xfrm>
            <a:off x="4742928" y="8490223"/>
            <a:ext cx="5179928" cy="52052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ln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f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(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)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m:rPr>
                      <m:sty m:val="p"/>
                    </m:rP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ln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+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β</m:t>
                  </m:r>
                  <m:r>
                    <m:rPr>
                      <m:sty m:val="p"/>
                    </m:rP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ln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</m:oMath>
              </m:oMathPara>
            </a14:m>
            <a:endParaRPr sz="4600"/>
          </a:p>
        </p:txBody>
      </p:sp>
      <p:sp>
        <p:nvSpPr>
          <p:cNvPr id="238" name="Can write this as:"/>
          <p:cNvSpPr txBox="1"/>
          <p:nvPr/>
        </p:nvSpPr>
        <p:spPr>
          <a:xfrm>
            <a:off x="4123176" y="7404262"/>
            <a:ext cx="3511627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Can write this as:</a:t>
            </a:r>
          </a:p>
        </p:txBody>
      </p:sp>
      <p:sp>
        <p:nvSpPr>
          <p:cNvPr id="239" name="Equation"/>
          <p:cNvSpPr txBox="1"/>
          <p:nvPr/>
        </p:nvSpPr>
        <p:spPr>
          <a:xfrm>
            <a:off x="5656774" y="10397454"/>
            <a:ext cx="1703229" cy="456578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ln</m:t>
                  </m:r>
                  <m:sSup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p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β</m:t>
                      </m:r>
                    </m:sup>
                  </m:sSup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β</m:t>
                  </m:r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,</m:t>
                  </m:r>
                </m:oMath>
              </m:oMathPara>
            </a14:m>
            <a:endParaRPr sz="3400"/>
          </a:p>
        </p:txBody>
      </p:sp>
      <p:sp>
        <p:nvSpPr>
          <p:cNvPr id="240" name="Equation"/>
          <p:cNvSpPr txBox="1"/>
          <p:nvPr/>
        </p:nvSpPr>
        <p:spPr>
          <a:xfrm>
            <a:off x="7644281" y="10397454"/>
            <a:ext cx="1966402" cy="376069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sSup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e>
                    <m:sup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β</m:t>
                      </m:r>
                    </m:sup>
                  </m:sSup>
                  <m:r>
                    <a:rPr xmlns:a="http://schemas.openxmlformats.org/drawingml/2006/main" sz="34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sSup>
                    <m:e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e</m:t>
                      </m:r>
                    </m:e>
                    <m:sup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β</m:t>
                      </m:r>
                      <m:r>
                        <m:rPr>
                          <m:sty m:val="p"/>
                        </m:rP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ln</m:t>
                      </m:r>
                      <m:r>
                        <a:rPr xmlns:a="http://schemas.openxmlformats.org/drawingml/2006/main" sz="34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N</m:t>
                      </m:r>
                    </m:sup>
                  </m:sSup>
                </m:oMath>
              </m:oMathPara>
            </a14:m>
            <a:endParaRPr sz="3400"/>
          </a:p>
        </p:txBody>
      </p:sp>
      <p:sp>
        <p:nvSpPr>
          <p:cNvPr id="241" name="recall that:"/>
          <p:cNvSpPr txBox="1"/>
          <p:nvPr/>
        </p:nvSpPr>
        <p:spPr>
          <a:xfrm>
            <a:off x="3534931" y="9829896"/>
            <a:ext cx="2044930" cy="6140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>
                <a:solidFill>
                  <a:srgbClr val="000000"/>
                </a:solidFill>
              </a:defRPr>
            </a:lvl1pPr>
          </a:lstStyle>
          <a:p>
            <a:pPr/>
            <a:r>
              <a:t>recall that:</a:t>
            </a:r>
          </a:p>
        </p:txBody>
      </p:sp>
      <p:sp>
        <p:nvSpPr>
          <p:cNvPr id="242" name="exponent"/>
          <p:cNvSpPr txBox="1"/>
          <p:nvPr/>
        </p:nvSpPr>
        <p:spPr>
          <a:xfrm>
            <a:off x="18349345" y="8023813"/>
            <a:ext cx="1806830" cy="601724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exponent</a:t>
            </a:r>
          </a:p>
        </p:txBody>
      </p:sp>
      <p:sp>
        <p:nvSpPr>
          <p:cNvPr id="243" name="“elasticity”"/>
          <p:cNvSpPr txBox="1"/>
          <p:nvPr/>
        </p:nvSpPr>
        <p:spPr>
          <a:xfrm>
            <a:off x="18225710" y="8785179"/>
            <a:ext cx="2054099" cy="601725"/>
          </a:xfrm>
          <a:prstGeom prst="rect">
            <a:avLst/>
          </a:prstGeom>
          <a:solidFill>
            <a:srgbClr val="F8BA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“elasticity”</a:t>
            </a:r>
          </a:p>
        </p:txBody>
      </p:sp>
      <p:sp>
        <p:nvSpPr>
          <p:cNvPr id="244" name="“an x percent change in N, leads to a β x percent change in f”"/>
          <p:cNvSpPr txBox="1"/>
          <p:nvPr/>
        </p:nvSpPr>
        <p:spPr>
          <a:xfrm>
            <a:off x="9526435" y="10846752"/>
            <a:ext cx="11322635" cy="614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200">
                <a:solidFill>
                  <a:srgbClr val="000000"/>
                </a:solidFill>
              </a:defRPr>
            </a:lvl1pPr>
          </a:lstStyle>
          <a:p>
            <a:pPr/>
            <a:r>
              <a:t>“an x percent change in N, leads to a β x percent change in f”</a:t>
            </a:r>
          </a:p>
        </p:txBody>
      </p:sp>
      <p:sp>
        <p:nvSpPr>
          <p:cNvPr id="245" name="logarithms transform products into sums"/>
          <p:cNvSpPr txBox="1"/>
          <p:nvPr/>
        </p:nvSpPr>
        <p:spPr>
          <a:xfrm>
            <a:off x="4334487" y="9189638"/>
            <a:ext cx="5647640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logarithms transform products into sums</a:t>
            </a:r>
          </a:p>
        </p:txBody>
      </p:sp>
      <p:sp>
        <p:nvSpPr>
          <p:cNvPr id="246" name="Line"/>
          <p:cNvSpPr/>
          <p:nvPr/>
        </p:nvSpPr>
        <p:spPr>
          <a:xfrm>
            <a:off x="1436706" y="2331255"/>
            <a:ext cx="5782141" cy="59264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43" h="21457" fill="norm" stroke="1" extrusionOk="0">
                <a:moveTo>
                  <a:pt x="21043" y="13"/>
                </a:moveTo>
                <a:cubicBezTo>
                  <a:pt x="17585" y="-64"/>
                  <a:pt x="14219" y="222"/>
                  <a:pt x="10961" y="827"/>
                </a:cubicBezTo>
                <a:cubicBezTo>
                  <a:pt x="7921" y="1391"/>
                  <a:pt x="4753" y="2281"/>
                  <a:pt x="2531" y="4668"/>
                </a:cubicBezTo>
                <a:cubicBezTo>
                  <a:pt x="-162" y="7560"/>
                  <a:pt x="-557" y="11787"/>
                  <a:pt x="645" y="15581"/>
                </a:cubicBezTo>
                <a:cubicBezTo>
                  <a:pt x="1261" y="17523"/>
                  <a:pt x="2302" y="19356"/>
                  <a:pt x="4019" y="20464"/>
                </a:cubicBezTo>
                <a:cubicBezTo>
                  <a:pt x="5148" y="21193"/>
                  <a:pt x="6484" y="21536"/>
                  <a:pt x="7827" y="21442"/>
                </a:cubicBezTo>
              </a:path>
            </a:pathLst>
          </a:custGeom>
          <a:ln w="508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47" name="Now let’s use those logarithms"/>
          <p:cNvSpPr txBox="1"/>
          <p:nvPr/>
        </p:nvSpPr>
        <p:spPr>
          <a:xfrm>
            <a:off x="51960" y="376385"/>
            <a:ext cx="4291585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Now let’s use those logarithms</a:t>
            </a:r>
          </a:p>
        </p:txBody>
      </p:sp>
      <p:sp>
        <p:nvSpPr>
          <p:cNvPr id="248" name="Properties of logs"/>
          <p:cNvSpPr txBox="1"/>
          <p:nvPr/>
        </p:nvSpPr>
        <p:spPr>
          <a:xfrm>
            <a:off x="447622" y="5960508"/>
            <a:ext cx="2812695" cy="498423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26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Properties of logs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Examples of scaling relations"/>
          <p:cNvSpPr txBox="1"/>
          <p:nvPr/>
        </p:nvSpPr>
        <p:spPr>
          <a:xfrm>
            <a:off x="8590026" y="6503417"/>
            <a:ext cx="7203949" cy="7091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</a:defRPr>
            </a:lvl1pPr>
          </a:lstStyle>
          <a:p>
            <a:pPr/>
            <a:r>
              <a:t>Examples of scaling relations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caling Effects and Systems"/>
          <p:cNvSpPr txBox="1"/>
          <p:nvPr/>
        </p:nvSpPr>
        <p:spPr>
          <a:xfrm>
            <a:off x="9366135" y="1117919"/>
            <a:ext cx="5651730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Scaling Effects and Systems</a:t>
            </a:r>
          </a:p>
        </p:txBody>
      </p:sp>
      <p:pic>
        <p:nvPicPr>
          <p:cNvPr id="253" name="Translational_motion.gif" descr="Translational_motion.gif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57629" y="2113308"/>
            <a:ext cx="8268741" cy="7248929"/>
          </a:xfrm>
          <a:prstGeom prst="rect">
            <a:avLst/>
          </a:prstGeom>
          <a:ln w="12700">
            <a:miter lim="400000"/>
          </a:ln>
        </p:spPr>
      </p:pic>
      <p:sp>
        <p:nvSpPr>
          <p:cNvPr id="254" name="“Ideal gas” : no interactions"/>
          <p:cNvSpPr txBox="1"/>
          <p:nvPr/>
        </p:nvSpPr>
        <p:spPr>
          <a:xfrm>
            <a:off x="3588096" y="10063103"/>
            <a:ext cx="5527777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“Ideal gas” : no interactions</a:t>
            </a:r>
          </a:p>
        </p:txBody>
      </p:sp>
      <p:sp>
        <p:nvSpPr>
          <p:cNvPr id="255" name="Equation"/>
          <p:cNvSpPr txBox="1"/>
          <p:nvPr/>
        </p:nvSpPr>
        <p:spPr>
          <a:xfrm>
            <a:off x="12197695" y="10594937"/>
            <a:ext cx="1498064" cy="331357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e</m:t>
                  </m:r>
                  <m: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</m:oMath>
              </m:oMathPara>
            </a14:m>
            <a:endParaRPr sz="3900"/>
          </a:p>
        </p:txBody>
      </p:sp>
      <p:sp>
        <p:nvSpPr>
          <p:cNvPr id="256" name="Equation"/>
          <p:cNvSpPr txBox="1"/>
          <p:nvPr/>
        </p:nvSpPr>
        <p:spPr>
          <a:xfrm>
            <a:off x="12197695" y="11987372"/>
            <a:ext cx="1553677" cy="338786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A</m:t>
                  </m:r>
                  <m: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  <m:r>
                    <a:rPr xmlns:a="http://schemas.openxmlformats.org/drawingml/2006/main" sz="39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N</m:t>
                  </m:r>
                </m:oMath>
              </m:oMathPara>
            </a14:m>
            <a:endParaRPr sz="3900"/>
          </a:p>
        </p:txBody>
      </p:sp>
      <p:sp>
        <p:nvSpPr>
          <p:cNvPr id="257" name="number of balls"/>
          <p:cNvSpPr txBox="1"/>
          <p:nvPr/>
        </p:nvSpPr>
        <p:spPr>
          <a:xfrm>
            <a:off x="15396032" y="11188244"/>
            <a:ext cx="3164561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number of balls</a:t>
            </a:r>
          </a:p>
        </p:txBody>
      </p:sp>
      <p:sp>
        <p:nvSpPr>
          <p:cNvPr id="258" name="density"/>
          <p:cNvSpPr txBox="1"/>
          <p:nvPr/>
        </p:nvSpPr>
        <p:spPr>
          <a:xfrm>
            <a:off x="12307898" y="12902744"/>
            <a:ext cx="1555217" cy="626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density</a:t>
            </a:r>
          </a:p>
        </p:txBody>
      </p:sp>
      <p:sp>
        <p:nvSpPr>
          <p:cNvPr id="259" name="area"/>
          <p:cNvSpPr txBox="1"/>
          <p:nvPr/>
        </p:nvSpPr>
        <p:spPr>
          <a:xfrm>
            <a:off x="10582172" y="12366962"/>
            <a:ext cx="1006171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area</a:t>
            </a:r>
          </a:p>
        </p:txBody>
      </p:sp>
      <p:sp>
        <p:nvSpPr>
          <p:cNvPr id="260" name="energy/ball"/>
          <p:cNvSpPr txBox="1"/>
          <p:nvPr/>
        </p:nvSpPr>
        <p:spPr>
          <a:xfrm>
            <a:off x="12430008" y="9434859"/>
            <a:ext cx="2311122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energy/ball</a:t>
            </a:r>
          </a:p>
        </p:txBody>
      </p:sp>
      <p:sp>
        <p:nvSpPr>
          <p:cNvPr id="261" name="total energy"/>
          <p:cNvSpPr txBox="1"/>
          <p:nvPr/>
        </p:nvSpPr>
        <p:spPr>
          <a:xfrm>
            <a:off x="9656036" y="11027509"/>
            <a:ext cx="2454581" cy="6263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b="1" sz="3200">
                <a:solidFill>
                  <a:srgbClr val="000000"/>
                </a:solidFill>
              </a:defRPr>
            </a:lvl1pPr>
          </a:lstStyle>
          <a:p>
            <a:pPr/>
            <a:r>
              <a:t>total energy</a:t>
            </a:r>
          </a:p>
        </p:txBody>
      </p:sp>
      <p:sp>
        <p:nvSpPr>
          <p:cNvPr id="262" name="Line"/>
          <p:cNvSpPr/>
          <p:nvPr/>
        </p:nvSpPr>
        <p:spPr>
          <a:xfrm flipV="1">
            <a:off x="11048296" y="10781359"/>
            <a:ext cx="1052830" cy="29079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3" name="Line"/>
          <p:cNvSpPr/>
          <p:nvPr/>
        </p:nvSpPr>
        <p:spPr>
          <a:xfrm>
            <a:off x="13262858" y="10080292"/>
            <a:ext cx="1" cy="48485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4" name="Line"/>
          <p:cNvSpPr/>
          <p:nvPr/>
        </p:nvSpPr>
        <p:spPr>
          <a:xfrm flipV="1">
            <a:off x="13262859" y="12400819"/>
            <a:ext cx="1" cy="55867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5" name="Line"/>
          <p:cNvSpPr/>
          <p:nvPr/>
        </p:nvSpPr>
        <p:spPr>
          <a:xfrm flipV="1">
            <a:off x="11576207" y="12365117"/>
            <a:ext cx="558518" cy="29262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6" name="Line"/>
          <p:cNvSpPr/>
          <p:nvPr/>
        </p:nvSpPr>
        <p:spPr>
          <a:xfrm flipH="1" flipV="1">
            <a:off x="13806732" y="10714372"/>
            <a:ext cx="1578354" cy="42586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7" name="Line"/>
          <p:cNvSpPr/>
          <p:nvPr/>
        </p:nvSpPr>
        <p:spPr>
          <a:xfrm flipH="1">
            <a:off x="13806731" y="11805414"/>
            <a:ext cx="1577637" cy="51142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68" name="linear"/>
          <p:cNvSpPr txBox="1"/>
          <p:nvPr/>
        </p:nvSpPr>
        <p:spPr>
          <a:xfrm>
            <a:off x="16756890" y="12218477"/>
            <a:ext cx="1115696" cy="60172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linear</a:t>
            </a:r>
          </a:p>
        </p:txBody>
      </p:sp>
      <p:sp>
        <p:nvSpPr>
          <p:cNvPr id="269" name="Example: the air in this room"/>
          <p:cNvSpPr txBox="1"/>
          <p:nvPr/>
        </p:nvSpPr>
        <p:spPr>
          <a:xfrm>
            <a:off x="29268" y="316453"/>
            <a:ext cx="3993186" cy="461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Example: the air in this room</a:t>
            </a:r>
          </a:p>
        </p:txBody>
      </p:sp>
      <p:sp>
        <p:nvSpPr>
          <p:cNvPr id="270" name="Nothing much happens with size:…"/>
          <p:cNvSpPr txBox="1"/>
          <p:nvPr/>
        </p:nvSpPr>
        <p:spPr>
          <a:xfrm>
            <a:off x="16424685" y="7744667"/>
            <a:ext cx="6710173" cy="15662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Nothing much happens with size:</a:t>
            </a:r>
          </a:p>
          <a:p>
            <a:pPr/>
          </a:p>
          <a:p>
            <a:pPr/>
            <a:r>
              <a:t>a bottle of gas has the same properties </a:t>
            </a:r>
          </a:p>
          <a:p>
            <a:pPr/>
            <a:r>
              <a:t>                          as the entire Earth’s atmosphere</a:t>
            </a:r>
          </a:p>
        </p:txBody>
      </p:sp>
      <p:sp>
        <p:nvSpPr>
          <p:cNvPr id="271" name="IUS 3.1.2"/>
          <p:cNvSpPr txBox="1"/>
          <p:nvPr/>
        </p:nvSpPr>
        <p:spPr>
          <a:xfrm>
            <a:off x="20426362" y="629853"/>
            <a:ext cx="1800861" cy="585112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IUS 3.1.2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caling Effects and Systems…"/>
          <p:cNvSpPr txBox="1"/>
          <p:nvPr/>
        </p:nvSpPr>
        <p:spPr>
          <a:xfrm>
            <a:off x="9366135" y="528578"/>
            <a:ext cx="5651730" cy="11216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b="1" sz="3200">
                <a:solidFill>
                  <a:srgbClr val="000000"/>
                </a:solidFill>
              </a:defRPr>
            </a:pPr>
            <a:r>
              <a:t>Scaling Effects and Systems</a:t>
            </a:r>
          </a:p>
          <a:p>
            <a:pPr defTabSz="821531">
              <a:defRPr b="1" sz="3200">
                <a:solidFill>
                  <a:srgbClr val="000000"/>
                </a:solidFill>
              </a:defRPr>
            </a:pPr>
            <a:r>
              <a:t>(examples)</a:t>
            </a:r>
          </a:p>
        </p:txBody>
      </p:sp>
      <p:pic>
        <p:nvPicPr>
          <p:cNvPr id="276" name="image_9584.jpg" descr="image_9584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48000" y="4044461"/>
            <a:ext cx="18288000" cy="5627078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diffusion…"/>
          <p:cNvSpPr txBox="1"/>
          <p:nvPr/>
        </p:nvSpPr>
        <p:spPr>
          <a:xfrm>
            <a:off x="10058438" y="2606411"/>
            <a:ext cx="4267124" cy="11093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/>
          <a:p>
            <a:pPr defTabSz="821531">
              <a:defRPr b="1" sz="3200">
                <a:solidFill>
                  <a:srgbClr val="000000"/>
                </a:solidFill>
              </a:defRPr>
            </a:pPr>
            <a:r>
              <a:t>diffusion</a:t>
            </a:r>
          </a:p>
          <a:p>
            <a:pPr defTabSz="821531">
              <a:defRPr sz="3200">
                <a:solidFill>
                  <a:srgbClr val="000000"/>
                </a:solidFill>
              </a:defRPr>
            </a:pPr>
            <a:r>
              <a:t>the milk in your coffee </a:t>
            </a:r>
          </a:p>
        </p:txBody>
      </p:sp>
      <p:sp>
        <p:nvSpPr>
          <p:cNvPr id="278" name="Line"/>
          <p:cNvSpPr/>
          <p:nvPr/>
        </p:nvSpPr>
        <p:spPr>
          <a:xfrm>
            <a:off x="9596378" y="8465343"/>
            <a:ext cx="989053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79" name="Line"/>
          <p:cNvSpPr/>
          <p:nvPr/>
        </p:nvSpPr>
        <p:spPr>
          <a:xfrm>
            <a:off x="13650456" y="8465343"/>
            <a:ext cx="1429848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0" name="Line"/>
          <p:cNvSpPr/>
          <p:nvPr/>
        </p:nvSpPr>
        <p:spPr>
          <a:xfrm>
            <a:off x="17204472" y="8465343"/>
            <a:ext cx="2603103" cy="1"/>
          </a:xfrm>
          <a:prstGeom prst="line">
            <a:avLst/>
          </a:prstGeom>
          <a:ln w="25400">
            <a:solidFill>
              <a:srgbClr val="FFFFFF"/>
            </a:solidFill>
            <a:miter lim="400000"/>
            <a:headEnd type="triangle"/>
            <a:tailEnd type="triangle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1" name="Equation"/>
          <p:cNvSpPr txBox="1"/>
          <p:nvPr/>
        </p:nvSpPr>
        <p:spPr>
          <a:xfrm>
            <a:off x="10398635" y="12043435"/>
            <a:ext cx="3829042" cy="860553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55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Δ</m:t>
                  </m:r>
                  <m:r>
                    <a:rPr xmlns:a="http://schemas.openxmlformats.org/drawingml/2006/main" sz="55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55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=</m:t>
                  </m:r>
                  <m:rad>
                    <m:radPr>
                      <m:ctrlPr>
                        <a:rPr xmlns:a="http://schemas.openxmlformats.org/drawingml/2006/main" sz="5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</m:ctrlPr>
                      <m:degHide m:val="on"/>
                    </m:radPr>
                    <m:deg/>
                    <m:e>
                      <m:r>
                        <a:rPr xmlns:a="http://schemas.openxmlformats.org/drawingml/2006/main" sz="5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2</m:t>
                      </m:r>
                      <m:r>
                        <a:rPr xmlns:a="http://schemas.openxmlformats.org/drawingml/2006/main" sz="5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D</m:t>
                      </m:r>
                      <m:r>
                        <m:rPr>
                          <m:sty m:val="p"/>
                        </m:rPr>
                        <a:rPr xmlns:a="http://schemas.openxmlformats.org/drawingml/2006/main" sz="5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Δ</m:t>
                      </m:r>
                      <m:r>
                        <a:rPr xmlns:a="http://schemas.openxmlformats.org/drawingml/2006/main" sz="55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e>
                  </m:rad>
                </m:oMath>
              </m:oMathPara>
            </a14:m>
            <a:endParaRPr sz="5500"/>
          </a:p>
        </p:txBody>
      </p:sp>
      <p:sp>
        <p:nvSpPr>
          <p:cNvPr id="282" name="Line"/>
          <p:cNvSpPr/>
          <p:nvPr/>
        </p:nvSpPr>
        <p:spPr>
          <a:xfrm flipV="1">
            <a:off x="9655968" y="9763651"/>
            <a:ext cx="1" cy="116628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3" name="Line"/>
          <p:cNvSpPr/>
          <p:nvPr/>
        </p:nvSpPr>
        <p:spPr>
          <a:xfrm flipV="1">
            <a:off x="10548937" y="9763651"/>
            <a:ext cx="1" cy="1166287"/>
          </a:xfrm>
          <a:prstGeom prst="line">
            <a:avLst/>
          </a:prstGeom>
          <a:ln w="25400">
            <a:solidFill>
              <a:srgbClr val="000000"/>
            </a:solidFill>
            <a:miter lim="400000"/>
          </a:ln>
        </p:spPr>
        <p:txBody>
          <a:bodyPr lIns="71437" tIns="71437" rIns="71437" bIns="71437" anchor="ctr"/>
          <a:lstStyle/>
          <a:p>
            <a: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284" name="Equation"/>
          <p:cNvSpPr txBox="1"/>
          <p:nvPr/>
        </p:nvSpPr>
        <p:spPr>
          <a:xfrm>
            <a:off x="9757237" y="10144643"/>
            <a:ext cx="656490" cy="40076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Δ</m:t>
                  </m:r>
                  <m:r>
                    <a:rPr xmlns:a="http://schemas.openxmlformats.org/drawingml/2006/main" sz="46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</m:oMath>
              </m:oMathPara>
            </a14:m>
            <a:endParaRPr sz="4600"/>
          </a:p>
        </p:txBody>
      </p:sp>
      <p:sp>
        <p:nvSpPr>
          <p:cNvPr id="285" name="sublinear:"/>
          <p:cNvSpPr txBox="1"/>
          <p:nvPr/>
        </p:nvSpPr>
        <p:spPr>
          <a:xfrm>
            <a:off x="15147023" y="12171626"/>
            <a:ext cx="1870838" cy="601724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 defTabSz="821531">
              <a:defRPr sz="30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sublinear:</a:t>
            </a:r>
          </a:p>
        </p:txBody>
      </p:sp>
      <p:sp>
        <p:nvSpPr>
          <p:cNvPr id="286" name="Time and space become intertwined …"/>
          <p:cNvSpPr txBox="1"/>
          <p:nvPr/>
        </p:nvSpPr>
        <p:spPr>
          <a:xfrm>
            <a:off x="16341471" y="10116111"/>
            <a:ext cx="5460798" cy="4613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Time and space become intertwined …</a:t>
            </a:r>
          </a:p>
        </p:txBody>
      </p:sp>
      <p:sp>
        <p:nvSpPr>
          <p:cNvPr id="287" name="Equation"/>
          <p:cNvSpPr txBox="1"/>
          <p:nvPr/>
        </p:nvSpPr>
        <p:spPr>
          <a:xfrm>
            <a:off x="18842169" y="12065734"/>
            <a:ext cx="2589735" cy="623250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>
            <a:spAutoFit/>
          </a:bodyPr>
          <a:lstStyle/>
          <a:p>
            <a:pPr algn="l" defTabSz="914400" latinLnBrk="1">
              <a:defRPr sz="1800">
                <a:solidFill>
                  <a:srgbClr val="000000"/>
                </a:solidFill>
              </a:defRPr>
            </a:pPr>
            <a14:m>
              <m:oMathPara>
                <m:oMathParaPr>
                  <m:jc m:val="centerGroup"/>
                </m:oMathParaPr>
                <m:oMath>
                  <m:r>
                    <m:rPr>
                      <m:sty m:val="p"/>
                    </m:rPr>
                    <a:rPr xmlns:a="http://schemas.openxmlformats.org/drawingml/2006/main" sz="5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Δ</m:t>
                  </m:r>
                  <m:r>
                    <a:rPr xmlns:a="http://schemas.openxmlformats.org/drawingml/2006/main" sz="5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x</m:t>
                  </m:r>
                  <m:r>
                    <a:rPr xmlns:a="http://schemas.openxmlformats.org/drawingml/2006/main" sz="5700" i="1">
                      <a:solidFill>
                        <a:srgbClr val="000000"/>
                      </a:solidFill>
                      <a:latin typeface="Cambria Math" panose="02040503050406030204" pitchFamily="18" charset="0"/>
                    </a:rPr>
                    <m:t>∼</m:t>
                  </m:r>
                  <m:sSup>
                    <m:e>
                      <m:r>
                        <a:rPr xmlns:a="http://schemas.openxmlformats.org/drawingml/2006/main" sz="5700" i="1">
                          <a:solidFill>
                            <a:srgbClr val="000000"/>
                          </a:solidFill>
                          <a:latin typeface="Cambria Math" panose="02040503050406030204" pitchFamily="18" charset="0"/>
                        </a:rPr>
                        <m:t>t</m:t>
                      </m:r>
                    </m:e>
                    <m:sup>
                      <m:f>
                        <m:fPr>
                          <m:ctrlPr>
                            <a:rPr xmlns:a="http://schemas.openxmlformats.org/drawingml/2006/main" sz="5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  <m:type m:val="lin"/>
                        </m:fPr>
                        <m:num>
                          <m:r>
                            <a:rPr xmlns:a="http://schemas.openxmlformats.org/drawingml/2006/main" sz="5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xmlns:a="http://schemas.openxmlformats.org/drawingml/2006/main" sz="5700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den>
                      </m:f>
                    </m:sup>
                  </m:sSup>
                </m:oMath>
              </m:oMathPara>
            </a14:m>
            <a:endParaRPr sz="5700"/>
          </a:p>
        </p:txBody>
      </p:sp>
      <p:sp>
        <p:nvSpPr>
          <p:cNvPr id="288" name="Spatial extent of ink"/>
          <p:cNvSpPr txBox="1"/>
          <p:nvPr/>
        </p:nvSpPr>
        <p:spPr>
          <a:xfrm>
            <a:off x="16271401" y="13040778"/>
            <a:ext cx="2998014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Spatial extent of ink</a:t>
            </a:r>
          </a:p>
        </p:txBody>
      </p:sp>
      <p:sp>
        <p:nvSpPr>
          <p:cNvPr id="289" name="Time elapsed"/>
          <p:cNvSpPr txBox="1"/>
          <p:nvPr/>
        </p:nvSpPr>
        <p:spPr>
          <a:xfrm>
            <a:off x="20749911" y="13040778"/>
            <a:ext cx="2054658" cy="4610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</a:defRPr>
            </a:lvl1pPr>
          </a:lstStyle>
          <a:p>
            <a:pPr/>
            <a:r>
              <a:t>Time elapsed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